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44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D73037-E1F6-46D9-A13E-170ECDBF9A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1898BCD-771E-4177-AFB8-695D14E00E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4C16E30-30F5-40CB-868E-966D0E8BB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C357-61D4-46FC-A13A-401B9FD8FE33}" type="datetimeFigureOut">
              <a:rPr lang="ru-RU" smtClean="0"/>
              <a:t>06.01.2025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B8374B-D2F4-438E-B2E9-5A9E8633B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84C7229-3BC9-4656-84E2-65F0D1A37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1D9D3-4456-41DE-BFD8-3CDC877386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3669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DCD92A-3836-4BC5-B519-C2B34F0B0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AE86186-3C3D-4972-A736-7F04E849C3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C370039-C056-4BBC-894E-D892F4B76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C357-61D4-46FC-A13A-401B9FD8FE33}" type="datetimeFigureOut">
              <a:rPr lang="ru-RU" smtClean="0"/>
              <a:t>06.01.2025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E28CEEA-031E-45FD-BC39-37AAB62E0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85BB8A4-5E9A-43E6-BA55-713D081A9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1D9D3-4456-41DE-BFD8-3CDC877386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581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CDDEB79-786C-4ADD-8BD5-30C67A7E19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0F22BB9-3EAB-4078-9C51-A2FFF693CE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4B454C0-A54D-42AB-A055-6BCF8A5F6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C357-61D4-46FC-A13A-401B9FD8FE33}" type="datetimeFigureOut">
              <a:rPr lang="ru-RU" smtClean="0"/>
              <a:t>06.01.2025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E81A874-F965-47C7-AF9E-AFFE1CDDD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F0EABE4-B14E-4504-A94C-AA1872C1F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1D9D3-4456-41DE-BFD8-3CDC877386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9940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8508E7-F8BB-4ED0-8093-E8D437D80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7F2AD5B-BC14-439A-B856-9BC2A63C57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073901-5231-4F9B-8710-2E0875E8C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C357-61D4-46FC-A13A-401B9FD8FE33}" type="datetimeFigureOut">
              <a:rPr lang="ru-RU" smtClean="0"/>
              <a:t>06.01.2025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D1F0D30-1BE7-496D-9440-172B7E840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D18A5B8-8A1B-456B-8310-C0698FF4B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1D9D3-4456-41DE-BFD8-3CDC877386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471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43ADCA-3592-4831-94E4-3082F59DA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8849474-808F-4E3C-B2E1-FEB2146FCD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D4C6BF7-F049-4537-A78A-F1BA840D7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C357-61D4-46FC-A13A-401B9FD8FE33}" type="datetimeFigureOut">
              <a:rPr lang="ru-RU" smtClean="0"/>
              <a:t>06.01.2025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33DF630-66DA-4F30-94AD-07641AD4B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4B62C54-DAFB-4DDB-872B-A9BED57E9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1D9D3-4456-41DE-BFD8-3CDC877386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9234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3FB464-6D49-4A02-AEEC-CE81CCE4D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E4E0228-47CD-4A4D-9D3D-FDB866BAFA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E1C1267-5518-4F93-9026-5E0D6C6936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F69F1E4-FCFB-495B-B301-EE74E88FE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C357-61D4-46FC-A13A-401B9FD8FE33}" type="datetimeFigureOut">
              <a:rPr lang="ru-RU" smtClean="0"/>
              <a:t>06.01.2025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14D3408-6C23-48A7-B413-1AE0EFB58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EA8DBCA-0D3D-4AF0-9FD2-871790A20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1D9D3-4456-41DE-BFD8-3CDC877386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8840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AD19CC-B647-4BCA-9B38-5C10CC3CF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0BAF0FD-5005-44A0-A10E-15C5BDDFDB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438AC3E-107C-4287-AE73-B59954FCB8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B8C0907-6257-4135-8B29-DC44832B72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79F7AEB-10DD-4DC5-A28F-2DAE39AE38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CCF7919-5EE5-4391-A486-E8284607A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C357-61D4-46FC-A13A-401B9FD8FE33}" type="datetimeFigureOut">
              <a:rPr lang="ru-RU" smtClean="0"/>
              <a:t>06.01.2025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04DBB1B-5E30-4B5C-BEF8-5A5687156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44BE371-39EA-4FDD-9B51-9F68A66C6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1D9D3-4456-41DE-BFD8-3CDC877386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813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C4FE0A-E3C9-43CF-8E1B-78C099C29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DBBBBFA-7469-4B32-97E3-272CF1D10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C357-61D4-46FC-A13A-401B9FD8FE33}" type="datetimeFigureOut">
              <a:rPr lang="ru-RU" smtClean="0"/>
              <a:t>06.01.2025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F7ADB26-A5B3-43AD-A326-86B6B064D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6EF672F-0A72-4519-BE49-19A590DD8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1D9D3-4456-41DE-BFD8-3CDC877386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2296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06D2BB9-736F-4BA8-99D3-C4B897E06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C357-61D4-46FC-A13A-401B9FD8FE33}" type="datetimeFigureOut">
              <a:rPr lang="ru-RU" smtClean="0"/>
              <a:t>06.01.2025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C1FAD25-84BB-4E9E-A529-257446FF7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F1D88A2-B38D-4373-AA86-2B6EF6970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1D9D3-4456-41DE-BFD8-3CDC877386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154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32FCD5-766A-4F9D-A6CE-14A44A473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2BB5FF7-3A34-406E-B69C-6C8EF4C4C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FE22466-CE5B-4520-AC1E-D36309BD56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0DBD7E9-4115-4160-9FDD-82321D54D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C357-61D4-46FC-A13A-401B9FD8FE33}" type="datetimeFigureOut">
              <a:rPr lang="ru-RU" smtClean="0"/>
              <a:t>06.01.2025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CBCB287-D4CE-4385-A562-5D9BA0BF5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83E816F-01C2-4F6F-8FA1-5076B41FE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1D9D3-4456-41DE-BFD8-3CDC877386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084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3743F8-744D-4A44-854A-52A7EA6D2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08EC5A8-E22F-4B36-BBE2-A4E85EA276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24C694B-85C0-4723-AE49-B37C50982E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A80A842-827F-41F5-AB0F-8C3FDC5B7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C357-61D4-46FC-A13A-401B9FD8FE33}" type="datetimeFigureOut">
              <a:rPr lang="ru-RU" smtClean="0"/>
              <a:t>06.01.2025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6E4D2D0-14C7-45B4-A8CF-1137E1069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88A82A2-C146-45C3-85A3-2CE81F024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1D9D3-4456-41DE-BFD8-3CDC877386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048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16218A-3E07-47C6-B6AE-1E75427CB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59FABF8-B2B3-4C04-A177-59D6F08267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EFE41B9-776E-4C6A-9C3B-05A6065607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BC357-61D4-46FC-A13A-401B9FD8FE33}" type="datetimeFigureOut">
              <a:rPr lang="ru-RU" smtClean="0"/>
              <a:t>06.01.2025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D25CD61-91BA-4082-A862-96A4E8B6E9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7F6F37-EBCC-43CF-8AD6-DE8778CDBD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1D9D3-4456-41DE-BFD8-3CDC877386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520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88DB931-FD23-4845-B1E3-E32D1BD67E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78433"/>
            <a:ext cx="9144000" cy="4556541"/>
          </a:xfrm>
        </p:spPr>
        <p:txBody>
          <a:bodyPr/>
          <a:lstStyle/>
          <a:p>
            <a:endParaRPr lang="uk-UA" dirty="0"/>
          </a:p>
          <a:p>
            <a:endParaRPr lang="uk-UA" dirty="0"/>
          </a:p>
          <a:p>
            <a:r>
              <a:rPr lang="uk-UA" sz="4800" dirty="0">
                <a:solidFill>
                  <a:schemeClr val="bg1"/>
                </a:solidFill>
              </a:rPr>
              <a:t>Роль практичного психолога у співпраці дітей , учителів та батьків. Як ефективно вирішувати конфлікти</a:t>
            </a:r>
            <a:endParaRPr lang="ru-RU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617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E7B26F-1644-4F20-AB0F-88C01BD0B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1318"/>
          </a:xfrm>
        </p:spPr>
        <p:txBody>
          <a:bodyPr>
            <a:normAutofit fontScale="90000"/>
          </a:bodyPr>
          <a:lstStyle/>
          <a:p>
            <a:br>
              <a:rPr lang="ru-RU" dirty="0"/>
            </a:br>
            <a:r>
              <a:rPr lang="uk-UA" b="1" i="1" dirty="0">
                <a:solidFill>
                  <a:schemeClr val="bg1"/>
                </a:solidFill>
              </a:rPr>
              <a:t>Робота з дітьми:</a:t>
            </a:r>
            <a:br>
              <a:rPr lang="uk-UA" b="1" i="1" dirty="0">
                <a:solidFill>
                  <a:schemeClr val="bg1"/>
                </a:solidFill>
              </a:rPr>
            </a:br>
            <a:endParaRPr lang="uk-UA" b="1" i="1" dirty="0">
              <a:solidFill>
                <a:schemeClr val="bg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4683D86-448C-489F-BFA1-351E754922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7363"/>
            <a:ext cx="10515600" cy="4969600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u="sng" dirty="0">
                <a:solidFill>
                  <a:schemeClr val="bg1"/>
                </a:solidFill>
              </a:rPr>
              <a:t>Діагностика: </a:t>
            </a:r>
            <a:r>
              <a:rPr lang="uk-UA" dirty="0">
                <a:solidFill>
                  <a:schemeClr val="bg1"/>
                </a:solidFill>
              </a:rPr>
              <a:t>проводить різноманітні тести та вправи, щоб виявити індивідуальні особливості дитини, її сильні сторони та потенційні труднощі.</a:t>
            </a:r>
          </a:p>
          <a:p>
            <a:pPr algn="just"/>
            <a:r>
              <a:rPr lang="uk-UA" u="sng" dirty="0">
                <a:solidFill>
                  <a:schemeClr val="bg1"/>
                </a:solidFill>
              </a:rPr>
              <a:t>Корекція:</a:t>
            </a:r>
            <a:r>
              <a:rPr lang="uk-UA" dirty="0">
                <a:solidFill>
                  <a:schemeClr val="bg1"/>
                </a:solidFill>
              </a:rPr>
              <a:t> допомагає дітям подолати труднощі у навчанні, спілкуванні, адаптації до шкільного життя. Застосовує різні методики та техніка для розвитку пізнавальних процесів, емоційної сфери, соціальних навичок.</a:t>
            </a:r>
          </a:p>
          <a:p>
            <a:pPr algn="just"/>
            <a:r>
              <a:rPr lang="uk-UA" u="sng" dirty="0">
                <a:solidFill>
                  <a:schemeClr val="bg1"/>
                </a:solidFill>
              </a:rPr>
              <a:t>Профілактика: </a:t>
            </a:r>
            <a:r>
              <a:rPr lang="uk-UA" dirty="0">
                <a:solidFill>
                  <a:schemeClr val="bg1"/>
                </a:solidFill>
              </a:rPr>
              <a:t>проводить тренінги та заняття, спрямовані на профілактику шкільних фобій, агресії, стресу, формування позитивного ставлення до навчання.</a:t>
            </a:r>
          </a:p>
          <a:p>
            <a:pPr algn="just"/>
            <a:r>
              <a:rPr lang="uk-UA" u="sng" dirty="0">
                <a:solidFill>
                  <a:schemeClr val="bg1"/>
                </a:solidFill>
              </a:rPr>
              <a:t>Консультування: </a:t>
            </a:r>
            <a:r>
              <a:rPr lang="uk-UA" dirty="0">
                <a:solidFill>
                  <a:schemeClr val="bg1"/>
                </a:solidFill>
              </a:rPr>
              <a:t>надає індивідуальні консультації дітям, допомагаючи їм розібратися в своїх почуттях, думках, проблемах.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7888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3878C4-D6B5-404E-BA80-23A608A32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9073"/>
          </a:xfrm>
        </p:spPr>
        <p:txBody>
          <a:bodyPr>
            <a:normAutofit fontScale="90000"/>
          </a:bodyPr>
          <a:lstStyle/>
          <a:p>
            <a:br>
              <a:rPr lang="ru-RU" dirty="0"/>
            </a:br>
            <a:r>
              <a:rPr lang="uk-UA" b="1" dirty="0">
                <a:solidFill>
                  <a:schemeClr val="bg1"/>
                </a:solidFill>
              </a:rPr>
              <a:t>Робота з учителями:</a:t>
            </a:r>
            <a:br>
              <a:rPr lang="ru-RU" dirty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3DF549A-CA48-4F90-9F59-A21124E79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8485"/>
            <a:ext cx="10515600" cy="536211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uk-UA" u="sng" dirty="0">
                <a:solidFill>
                  <a:schemeClr val="bg1"/>
                </a:solidFill>
              </a:rPr>
              <a:t>Консультування:</a:t>
            </a:r>
            <a:r>
              <a:rPr lang="uk-UA" dirty="0">
                <a:solidFill>
                  <a:schemeClr val="bg1"/>
                </a:solidFill>
              </a:rPr>
              <a:t> надає психологічну підтримку вчителям, допомагає їм справлятися зі стресом, вигоранням, міжособистісними конфліктами.</a:t>
            </a:r>
          </a:p>
          <a:p>
            <a:pPr algn="just"/>
            <a:r>
              <a:rPr lang="uk-UA" u="sng" dirty="0">
                <a:solidFill>
                  <a:schemeClr val="bg1"/>
                </a:solidFill>
              </a:rPr>
              <a:t>Тренінги:</a:t>
            </a:r>
            <a:r>
              <a:rPr lang="uk-UA" dirty="0">
                <a:solidFill>
                  <a:schemeClr val="bg1"/>
                </a:solidFill>
              </a:rPr>
              <a:t> проводить тренінги з педагогічної психології, ефективних методів навчання, комунікації з дітьми та батьками.</a:t>
            </a:r>
          </a:p>
          <a:p>
            <a:pPr algn="just"/>
            <a:r>
              <a:rPr lang="uk-UA" u="sng" dirty="0">
                <a:solidFill>
                  <a:schemeClr val="bg1"/>
                </a:solidFill>
              </a:rPr>
              <a:t>Розробка програм: </a:t>
            </a:r>
            <a:r>
              <a:rPr lang="uk-UA" dirty="0">
                <a:solidFill>
                  <a:schemeClr val="bg1"/>
                </a:solidFill>
              </a:rPr>
              <a:t>розробляє та впроваджує психологічні програми, спрямовані на створення позитивного психологічного клімату в класі.</a:t>
            </a:r>
          </a:p>
          <a:p>
            <a:pPr marL="0" indent="0" algn="just">
              <a:buNone/>
            </a:pPr>
            <a:r>
              <a:rPr lang="uk-UA" u="sng" dirty="0">
                <a:solidFill>
                  <a:schemeClr val="bg1"/>
                </a:solidFill>
              </a:rPr>
              <a:t>Чому вчителі потребують психологічної підтримки?</a:t>
            </a:r>
          </a:p>
          <a:p>
            <a:pPr algn="just"/>
            <a:r>
              <a:rPr lang="uk-UA" dirty="0">
                <a:solidFill>
                  <a:schemeClr val="bg1"/>
                </a:solidFill>
              </a:rPr>
              <a:t>Високий рівень стресу: постійна взаємодія з великою кількістю дітей, батьків, адміністрації, високі вимоги до результатів роботи можуть призводити до емоційного вигорання.</a:t>
            </a:r>
          </a:p>
          <a:p>
            <a:pPr algn="just"/>
            <a:r>
              <a:rPr lang="uk-UA" dirty="0">
                <a:solidFill>
                  <a:schemeClr val="bg1"/>
                </a:solidFill>
              </a:rPr>
              <a:t>Емоційне навантаження: вчителі часто стикаються з різними емоційними станами дітей: від радості до агресії. Це вимагає від них високого рівня емоційної стійкості.</a:t>
            </a:r>
          </a:p>
          <a:p>
            <a:pPr algn="just"/>
            <a:r>
              <a:rPr lang="uk-UA" dirty="0">
                <a:solidFill>
                  <a:schemeClr val="bg1"/>
                </a:solidFill>
              </a:rPr>
              <a:t>Професійні виклики: постійні зміни в освітній системі, нові методики, технології вимагають від вчителів постійного професійного розвитку, що може бути джерелом додаткового стресу.</a:t>
            </a:r>
          </a:p>
          <a:p>
            <a:pPr algn="just"/>
            <a:r>
              <a:rPr lang="uk-UA" dirty="0">
                <a:solidFill>
                  <a:schemeClr val="bg1"/>
                </a:solidFill>
              </a:rPr>
              <a:t>Міжособистісні конфлікти: конфлікти з колегами, батьками, учнями можуть негативно впливати на психологічний стан вчителя.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9526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DA3CC0-5AF8-4765-8C2A-85EEEEC12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3461"/>
          </a:xfrm>
        </p:spPr>
        <p:txBody>
          <a:bodyPr>
            <a:normAutofit fontScale="90000"/>
          </a:bodyPr>
          <a:lstStyle/>
          <a:p>
            <a:br>
              <a:rPr lang="ru-RU" dirty="0"/>
            </a:br>
            <a:r>
              <a:rPr lang="ru-RU" b="1" dirty="0">
                <a:solidFill>
                  <a:schemeClr val="bg1"/>
                </a:solidFill>
              </a:rPr>
              <a:t>Робота з батьками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FFC31B7-01AF-42A2-8EA7-946A20877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9608"/>
            <a:ext cx="10515600" cy="5303267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uk-UA" u="sng" dirty="0">
                <a:solidFill>
                  <a:schemeClr val="bg1"/>
                </a:solidFill>
              </a:rPr>
              <a:t>Консультування:</a:t>
            </a:r>
            <a:r>
              <a:rPr lang="uk-UA" dirty="0">
                <a:solidFill>
                  <a:schemeClr val="bg1"/>
                </a:solidFill>
              </a:rPr>
              <a:t> надає консультації батькам з питань виховання дітей, допомагає їм зрозуміти особливості розвитку дитини, побудувати ефективну взаємодію з нею.</a:t>
            </a:r>
          </a:p>
          <a:p>
            <a:pPr algn="just"/>
            <a:r>
              <a:rPr lang="uk-UA" u="sng" dirty="0">
                <a:solidFill>
                  <a:schemeClr val="bg1"/>
                </a:solidFill>
              </a:rPr>
              <a:t>Тренінги: </a:t>
            </a:r>
            <a:r>
              <a:rPr lang="uk-UA" dirty="0">
                <a:solidFill>
                  <a:schemeClr val="bg1"/>
                </a:solidFill>
              </a:rPr>
              <a:t>проводить тренінги для батьків, присвячені різним аспектам виховання: дисципліна, мотивація, розвиток творчих здібностей тощо.</a:t>
            </a:r>
          </a:p>
          <a:p>
            <a:pPr algn="just"/>
            <a:r>
              <a:rPr lang="uk-UA" u="sng" dirty="0">
                <a:solidFill>
                  <a:schemeClr val="bg1"/>
                </a:solidFill>
              </a:rPr>
              <a:t>Співпраця:</a:t>
            </a:r>
            <a:r>
              <a:rPr lang="uk-UA" dirty="0">
                <a:solidFill>
                  <a:schemeClr val="bg1"/>
                </a:solidFill>
              </a:rPr>
              <a:t> співпрацює з батьками для створення єдиного освітнього простору, де інтереси дитини є пріоритетними.</a:t>
            </a:r>
          </a:p>
          <a:p>
            <a:pPr marL="0" indent="0" algn="just">
              <a:buNone/>
            </a:pPr>
            <a:r>
              <a:rPr lang="uk-UA" u="sng" dirty="0">
                <a:solidFill>
                  <a:schemeClr val="bg1"/>
                </a:solidFill>
              </a:rPr>
              <a:t>Теми, які можуть обговорюватися на консультаціях:</a:t>
            </a:r>
          </a:p>
          <a:p>
            <a:pPr algn="just"/>
            <a:r>
              <a:rPr lang="uk-UA" dirty="0">
                <a:solidFill>
                  <a:schemeClr val="bg1"/>
                </a:solidFill>
              </a:rPr>
              <a:t>Виховання: ефективні методи виховання, постановка меж, мотивація дитини.</a:t>
            </a:r>
          </a:p>
          <a:p>
            <a:pPr algn="just"/>
            <a:r>
              <a:rPr lang="uk-UA" dirty="0">
                <a:solidFill>
                  <a:schemeClr val="bg1"/>
                </a:solidFill>
              </a:rPr>
              <a:t>Спілкування: налагодження довірливих відносин з дитиною, активне слухання, вираження емоцій.</a:t>
            </a:r>
          </a:p>
          <a:p>
            <a:pPr algn="just"/>
            <a:r>
              <a:rPr lang="uk-UA" dirty="0">
                <a:solidFill>
                  <a:schemeClr val="bg1"/>
                </a:solidFill>
              </a:rPr>
              <a:t>Проблеми поведінки: агресія, неслухняність, гіперактивність, сором'язливість.</a:t>
            </a:r>
          </a:p>
          <a:p>
            <a:pPr algn="just"/>
            <a:r>
              <a:rPr lang="uk-UA" dirty="0">
                <a:solidFill>
                  <a:schemeClr val="bg1"/>
                </a:solidFill>
              </a:rPr>
              <a:t>Навчання: труднощі в навчанні, мотивація до навчання, підготовка до іспитів.</a:t>
            </a:r>
          </a:p>
          <a:p>
            <a:pPr algn="just"/>
            <a:r>
              <a:rPr lang="uk-UA" dirty="0">
                <a:solidFill>
                  <a:schemeClr val="bg1"/>
                </a:solidFill>
              </a:rPr>
              <a:t>Особливості розвитку: розвиток мови, пізнавальні процеси, емоційний розвиток.</a:t>
            </a:r>
          </a:p>
          <a:p>
            <a:pPr algn="just"/>
            <a:r>
              <a:rPr lang="uk-UA" dirty="0">
                <a:solidFill>
                  <a:schemeClr val="bg1"/>
                </a:solidFill>
              </a:rPr>
              <a:t>Сімейні відносини: конфлікти в сім'ї, розлучення, адаптація до нових умов життя.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856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413</Words>
  <Application>Microsoft Office PowerPoint</Application>
  <PresentationFormat>Широкоэкранный</PresentationFormat>
  <Paragraphs>28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Презентация PowerPoint</vt:lpstr>
      <vt:lpstr> Робота з дітьми: </vt:lpstr>
      <vt:lpstr> Робота з учителями: </vt:lpstr>
      <vt:lpstr> Робота з батьками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user2</dc:creator>
  <cp:lastModifiedBy>user2</cp:lastModifiedBy>
  <cp:revision>6</cp:revision>
  <dcterms:created xsi:type="dcterms:W3CDTF">2025-01-02T11:51:25Z</dcterms:created>
  <dcterms:modified xsi:type="dcterms:W3CDTF">2025-01-06T08:08:37Z</dcterms:modified>
</cp:coreProperties>
</file>